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Inter" panose="02000503000000020004" pitchFamily="34" charset="0"/>
      <p:bold r:id="rId17"/>
    </p:embeddedFont>
    <p:embeddedFont>
      <p:font typeface="Inter" panose="02000503000000020004" pitchFamily="34" charset="-122"/>
      <p:bold r:id="rId18"/>
    </p:embeddedFont>
    <p:embeddedFont>
      <p:font typeface="Inter" panose="02000503000000020004" pitchFamily="34" charset="-120"/>
      <p:bold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6237C8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6237C8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6237C8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6237C8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6237C8">
              <a:alpha val="80000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793790" y="2378393"/>
            <a:ext cx="13042821" cy="15592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Дәріс 12.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Логотерапия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экзистенциональды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анализ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Франкл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Психосинтез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Р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Ассаджиоли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Психосинтезде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тұлғаның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психологиялық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құрылымын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түсіндіруге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кеңес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беру</a:t>
            </a:r>
            <a:r>
              <a:rPr lang="en-US" altLang="ru-RU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жолдары</a:t>
            </a:r>
            <a:endParaRPr lang="en-US" altLang="en-US" sz="3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026410" y="375285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8267700" y="7018655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Психология </a:t>
            </a:r>
            <a:r>
              <a:rPr lang="en-US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ғылымдарының докторы, профессор </a:t>
            </a:r>
            <a:r>
              <a:rPr lang="en-US" altLang="ru-RU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Тоқсанбаева Н</a:t>
            </a:r>
            <a:r>
              <a:rPr lang="en-US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.К.</a:t>
            </a:r>
            <a:endParaRPr lang="en-US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19551"/>
            <a:ext cx="13042821" cy="15592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Қорытынды: Тұлғаның мағыналы дамуы – өмірдің мәні</a:t>
            </a:r>
            <a:endParaRPr lang="en-US" sz="4900" dirty="0"/>
          </a:p>
        </p:txBody>
      </p:sp>
      <p:sp>
        <p:nvSpPr>
          <p:cNvPr id="3" name="Shape 1"/>
          <p:cNvSpPr/>
          <p:nvPr/>
        </p:nvSpPr>
        <p:spPr>
          <a:xfrm>
            <a:off x="793790" y="425291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6237C8"/>
          </a:solidFill>
        </p:spPr>
      </p:sp>
      <p:sp>
        <p:nvSpPr>
          <p:cNvPr id="4" name="Text 2"/>
          <p:cNvSpPr/>
          <p:nvPr/>
        </p:nvSpPr>
        <p:spPr>
          <a:xfrm>
            <a:off x="1133951" y="4132421"/>
            <a:ext cx="3118842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Өзектілігі</a:t>
            </a:r>
            <a:endParaRPr lang="en-US" sz="2450" dirty="0"/>
          </a:p>
        </p:txBody>
      </p:sp>
      <p:sp>
        <p:nvSpPr>
          <p:cNvPr id="5" name="Text 3"/>
          <p:cNvSpPr/>
          <p:nvPr/>
        </p:nvSpPr>
        <p:spPr>
          <a:xfrm>
            <a:off x="1133951" y="4658439"/>
            <a:ext cx="3818453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В. Франкл мен Р. Ассаджиолидің идеялары қазіргі психотерапия мен адамның өзін-өзі тану процесінде өте өзекті.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35893" y="425291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6237C8"/>
          </a:solidFill>
        </p:spPr>
      </p:sp>
      <p:sp>
        <p:nvSpPr>
          <p:cNvPr id="7" name="Text 5"/>
          <p:cNvSpPr/>
          <p:nvPr/>
        </p:nvSpPr>
        <p:spPr>
          <a:xfrm>
            <a:off x="5576054" y="4132421"/>
            <a:ext cx="3118842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Қолдау</a:t>
            </a:r>
            <a:endParaRPr lang="en-US" sz="2450" dirty="0"/>
          </a:p>
        </p:txBody>
      </p:sp>
      <p:sp>
        <p:nvSpPr>
          <p:cNvPr id="8" name="Text 6"/>
          <p:cNvSpPr/>
          <p:nvPr/>
        </p:nvSpPr>
        <p:spPr>
          <a:xfrm>
            <a:off x="5576054" y="4658439"/>
            <a:ext cx="3818453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Логотерапия мен психосинтез адамның ішкі еркіндігін, жауапкершілігін және рухани өсуін жан-жақты қолдайды.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77995" y="425291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6237C8"/>
          </a:solidFill>
        </p:spPr>
      </p:sp>
      <p:sp>
        <p:nvSpPr>
          <p:cNvPr id="10" name="Text 8"/>
          <p:cNvSpPr/>
          <p:nvPr/>
        </p:nvSpPr>
        <p:spPr>
          <a:xfrm>
            <a:off x="10018157" y="4132421"/>
            <a:ext cx="3118842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Мүмкіндік</a:t>
            </a:r>
            <a:endParaRPr lang="en-US" sz="2450" dirty="0"/>
          </a:p>
        </p:txBody>
      </p:sp>
      <p:sp>
        <p:nvSpPr>
          <p:cNvPr id="11" name="Text 9"/>
          <p:cNvSpPr/>
          <p:nvPr/>
        </p:nvSpPr>
        <p:spPr>
          <a:xfrm>
            <a:off x="10018157" y="4658439"/>
            <a:ext cx="3818453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Әр адам өз өмірінің мағынасын табуға, өз ішкі әлемін үйлестіруге және толыққанды өмір сүруге қабілетті.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1238"/>
            <a:ext cx="12475488" cy="7796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В. Франкл және логотерапияның тууы</a:t>
            </a:r>
            <a:endParaRPr lang="en-US" sz="4900" dirty="0"/>
          </a:p>
        </p:txBody>
      </p:sp>
      <p:sp>
        <p:nvSpPr>
          <p:cNvPr id="3" name="Shape 1"/>
          <p:cNvSpPr/>
          <p:nvPr/>
        </p:nvSpPr>
        <p:spPr>
          <a:xfrm>
            <a:off x="793790" y="2564487"/>
            <a:ext cx="4196358" cy="4333756"/>
          </a:xfrm>
          <a:prstGeom prst="roundRect">
            <a:avLst>
              <a:gd name="adj" fmla="val 2270"/>
            </a:avLst>
          </a:prstGeom>
          <a:solidFill>
            <a:srgbClr val="FDFAF7"/>
          </a:solidFill>
          <a:ln w="30480">
            <a:solidFill>
              <a:srgbClr val="C6BDD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2564487"/>
            <a:ext cx="121920" cy="4333756"/>
          </a:xfrm>
          <a:prstGeom prst="roundRect">
            <a:avLst>
              <a:gd name="adj" fmla="val 78139"/>
            </a:avLst>
          </a:prstGeom>
          <a:solidFill>
            <a:srgbClr val="6237C8"/>
          </a:solidFill>
        </p:spPr>
      </p:sp>
      <p:sp>
        <p:nvSpPr>
          <p:cNvPr id="5" name="Text 3"/>
          <p:cNvSpPr/>
          <p:nvPr/>
        </p:nvSpPr>
        <p:spPr>
          <a:xfrm>
            <a:off x="1173004" y="2821781"/>
            <a:ext cx="3559850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Психиатриядағы жаңа бағыт</a:t>
            </a:r>
            <a:endParaRPr lang="en-US" sz="2450" dirty="0"/>
          </a:p>
        </p:txBody>
      </p:sp>
      <p:sp>
        <p:nvSpPr>
          <p:cNvPr id="6" name="Text 4"/>
          <p:cNvSpPr/>
          <p:nvPr/>
        </p:nvSpPr>
        <p:spPr>
          <a:xfrm>
            <a:off x="1173004" y="3737729"/>
            <a:ext cx="3559850" cy="25403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1930 жылдары Виктор Франкл психиатрия мен неврология саласында логотерапия мен экзистенциалды анализді негіздеді. Бұл бағыт адамның ішкі әлеміне терең үңілуге бағытталған.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2564487"/>
            <a:ext cx="4196358" cy="4333756"/>
          </a:xfrm>
          <a:prstGeom prst="roundRect">
            <a:avLst>
              <a:gd name="adj" fmla="val 2270"/>
            </a:avLst>
          </a:prstGeom>
          <a:solidFill>
            <a:srgbClr val="FDFAF7"/>
          </a:solidFill>
          <a:ln w="30480">
            <a:solidFill>
              <a:srgbClr val="C6BDD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16962" y="2564487"/>
            <a:ext cx="121920" cy="4333756"/>
          </a:xfrm>
          <a:prstGeom prst="roundRect">
            <a:avLst>
              <a:gd name="adj" fmla="val 78139"/>
            </a:avLst>
          </a:prstGeom>
          <a:solidFill>
            <a:srgbClr val="6237C8"/>
          </a:solidFill>
        </p:spPr>
      </p:sp>
      <p:sp>
        <p:nvSpPr>
          <p:cNvPr id="9" name="Text 7"/>
          <p:cNvSpPr/>
          <p:nvPr/>
        </p:nvSpPr>
        <p:spPr>
          <a:xfrm>
            <a:off x="5596176" y="2821781"/>
            <a:ext cx="3559850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Концентрациялық лагерь тәжірибесі</a:t>
            </a:r>
            <a:endParaRPr lang="en-US" sz="2450" dirty="0"/>
          </a:p>
        </p:txBody>
      </p:sp>
      <p:sp>
        <p:nvSpPr>
          <p:cNvPr id="10" name="Text 8"/>
          <p:cNvSpPr/>
          <p:nvPr/>
        </p:nvSpPr>
        <p:spPr>
          <a:xfrm>
            <a:off x="5596176" y="3737729"/>
            <a:ext cx="355985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Концентрациялық лагерьдегі қасіретті өмір тәжірибесі Франклға адамның ең қиын жағдайларда да өмірге мағына іздеу арқылы аман қала алатынын көрсетті.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2564487"/>
            <a:ext cx="4196358" cy="4333756"/>
          </a:xfrm>
          <a:prstGeom prst="roundRect">
            <a:avLst>
              <a:gd name="adj" fmla="val 2270"/>
            </a:avLst>
          </a:prstGeom>
          <a:solidFill>
            <a:srgbClr val="FDFAF7"/>
          </a:solidFill>
          <a:ln w="30480">
            <a:solidFill>
              <a:srgbClr val="C6BDD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40133" y="2564487"/>
            <a:ext cx="121920" cy="4333756"/>
          </a:xfrm>
          <a:prstGeom prst="roundRect">
            <a:avLst>
              <a:gd name="adj" fmla="val 78139"/>
            </a:avLst>
          </a:prstGeom>
          <a:solidFill>
            <a:srgbClr val="6237C8"/>
          </a:solidFill>
        </p:spPr>
      </p:sp>
      <p:sp>
        <p:nvSpPr>
          <p:cNvPr id="13" name="Text 11"/>
          <p:cNvSpPr/>
          <p:nvPr/>
        </p:nvSpPr>
        <p:spPr>
          <a:xfrm>
            <a:off x="10019348" y="2821781"/>
            <a:ext cx="3559850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"Үшінші Веналық мектеп"</a:t>
            </a:r>
            <a:endParaRPr lang="en-US" sz="2450" dirty="0"/>
          </a:p>
        </p:txBody>
      </p:sp>
      <p:sp>
        <p:nvSpPr>
          <p:cNvPr id="14" name="Text 12"/>
          <p:cNvSpPr/>
          <p:nvPr/>
        </p:nvSpPr>
        <p:spPr>
          <a:xfrm>
            <a:off x="10019348" y="3737729"/>
            <a:ext cx="3559850" cy="29032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Логотерапия Зигмунд Фрейдтің психоанализі мен Альфред Адлердің жеке психологиясынан кейінгі "үшінші Веналық психотерапия мектебі" ретінде танылды, ол адамның рухани өлшемін басты орынға қояды.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261"/>
            <a:ext cx="12073414" cy="7796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Логотерапияның негізгі қағидалары</a:t>
            </a:r>
            <a:endParaRPr lang="en-US" sz="4900" dirty="0"/>
          </a:p>
        </p:txBody>
      </p:sp>
      <p:sp>
        <p:nvSpPr>
          <p:cNvPr id="3" name="Shape 1"/>
          <p:cNvSpPr/>
          <p:nvPr/>
        </p:nvSpPr>
        <p:spPr>
          <a:xfrm>
            <a:off x="793790" y="2175510"/>
            <a:ext cx="4196358" cy="680442"/>
          </a:xfrm>
          <a:prstGeom prst="roundRect">
            <a:avLst>
              <a:gd name="adj" fmla="val 48002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2721888" y="2303026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020604" y="3082766"/>
            <a:ext cx="3742730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Еркіндік және жауапкершілік</a:t>
            </a:r>
            <a:endParaRPr lang="en-US" sz="2450" dirty="0"/>
          </a:p>
        </p:txBody>
      </p:sp>
      <p:sp>
        <p:nvSpPr>
          <p:cNvPr id="6" name="Text 4"/>
          <p:cNvSpPr/>
          <p:nvPr/>
        </p:nvSpPr>
        <p:spPr>
          <a:xfrm>
            <a:off x="1020604" y="3998714"/>
            <a:ext cx="374273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Адам қандай жағдай болмасын, өз қарым-қатынасын, ішкі ұстанымын таңдай алады. Бұл оның ең басты еркіндігі.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2175510"/>
            <a:ext cx="4196358" cy="680442"/>
          </a:xfrm>
          <a:prstGeom prst="roundRect">
            <a:avLst>
              <a:gd name="adj" fmla="val 48002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145060" y="2303026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5443776" y="3082766"/>
            <a:ext cx="3118842" cy="3899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Мағынаға ұмтылу</a:t>
            </a:r>
            <a:endParaRPr lang="en-US" sz="2450" dirty="0"/>
          </a:p>
        </p:txBody>
      </p:sp>
      <p:sp>
        <p:nvSpPr>
          <p:cNvPr id="10" name="Text 8"/>
          <p:cNvSpPr/>
          <p:nvPr/>
        </p:nvSpPr>
        <p:spPr>
          <a:xfrm>
            <a:off x="5443776" y="3608784"/>
            <a:ext cx="374273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Франкл бойынша, өмірдің басты қозғаушы күші – адамның өмірден мағына табуға деген ұмтылысы, "мағынаға ұмтылу еркі".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2175510"/>
            <a:ext cx="4196358" cy="680442"/>
          </a:xfrm>
          <a:prstGeom prst="roundRect">
            <a:avLst>
              <a:gd name="adj" fmla="val 48002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1568232" y="2303026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650" dirty="0"/>
          </a:p>
        </p:txBody>
      </p:sp>
      <p:sp>
        <p:nvSpPr>
          <p:cNvPr id="13" name="Text 11"/>
          <p:cNvSpPr/>
          <p:nvPr/>
        </p:nvSpPr>
        <p:spPr>
          <a:xfrm>
            <a:off x="9866948" y="3082766"/>
            <a:ext cx="3742730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Мағына табудың үш жолы</a:t>
            </a:r>
            <a:endParaRPr lang="en-US" sz="2450" dirty="0"/>
          </a:p>
        </p:txBody>
      </p:sp>
      <p:sp>
        <p:nvSpPr>
          <p:cNvPr id="14" name="Text 12"/>
          <p:cNvSpPr/>
          <p:nvPr/>
        </p:nvSpPr>
        <p:spPr>
          <a:xfrm>
            <a:off x="9866948" y="3998714"/>
            <a:ext cx="3742730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Шығармашылық арқылы (бір нәрсе жасау)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9866948" y="4803815"/>
            <a:ext cx="3742730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Тәжірибе және қарым-қатынас арқылы (сұлулықты, махаббатты сезіну)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9866948" y="5971818"/>
            <a:ext cx="3742730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Ауыртпалыққа деген көзқарас арқылы (өзгерте алмайтын жағдайға мән беру)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6237C8">
              <a:alpha val="80000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2747367" y="3328154"/>
            <a:ext cx="9135547" cy="7796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Мағына – тірі қалудың кілті</a:t>
            </a:r>
            <a:endParaRPr lang="en-US" sz="4900" dirty="0"/>
          </a:p>
        </p:txBody>
      </p:sp>
      <p:sp>
        <p:nvSpPr>
          <p:cNvPr id="5" name="Text 2"/>
          <p:cNvSpPr/>
          <p:nvPr/>
        </p:nvSpPr>
        <p:spPr>
          <a:xfrm>
            <a:off x="793790" y="4447937"/>
            <a:ext cx="13042821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В. Франклдың концентрациялық лагерьдегі тәжірибесі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7329" y="422196"/>
            <a:ext cx="10970657" cy="5278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Экзистенциалды анализ: өмірге ішкі келісім табу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537329" y="1318379"/>
            <a:ext cx="6590586" cy="4914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Экзистенциалды анализ - бұл адамның өмірге деген ішкі келісімін табуға бағытталған философиялық-психотерапиялық бағыт.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537329" y="1947982"/>
            <a:ext cx="6590586" cy="4914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Феноменологиялық әдіс арқылы адамның ішкі тәжірибесін, эмоцияларын терең зерттеу.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7329" y="2493169"/>
            <a:ext cx="6590586" cy="24574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Адамға өмірін мағыналы ету үшін саналы шешім қабылдауға көмектесу.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7510105" y="1318379"/>
            <a:ext cx="6590586" cy="7372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Бұл бағыт психологиялық бұзылыстарда мағынаны қалпына келтірудің маңызын көрсетеді, өйткені мағынаның жоқтығы психологиялық ауытқуларға алып келуі мүмкін.</a:t>
            </a:r>
            <a:endParaRPr lang="en-US" sz="12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0105" y="2228255"/>
            <a:ext cx="6590586" cy="65905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03283" y="511016"/>
            <a:ext cx="11623715" cy="63888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Р. Ассаджиоли және психосинтез теориясы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650438" y="1595795"/>
            <a:ext cx="6438067" cy="14863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Роберто Ассаджиоли (1888-1974) – италиялық психиатр, психоаналитик және гуманист. Ол 1900-шы жылдардың басында психосинтезді, яғни тұлғаның көпқабатты құрылымын біріктіру әдісін дамытты.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650438" y="3249335"/>
            <a:ext cx="6438067" cy="11147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Психосинтездің басты мақсаты – тұлғаның саналы және бейсаналық аспектілерін үйлестіру арқылы толыққанды дамуына жету.</a:t>
            </a:r>
            <a:endParaRPr lang="en-US" sz="18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9515" y="1637705"/>
            <a:ext cx="6438067" cy="64380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0796" y="511373"/>
            <a:ext cx="10372368" cy="63912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Психосинтездегі тұлғаның құрылымы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258" y="1522333"/>
            <a:ext cx="13171884" cy="57447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75531" y="1626105"/>
            <a:ext cx="2852331" cy="4123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Төменгі санасыз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1775531" y="2145090"/>
            <a:ext cx="2852331" cy="8996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Индивидтің түпкі драйверлері мен жарақаттары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10735301" y="2462894"/>
            <a:ext cx="2852331" cy="8247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Ортаңғы санасыз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10735301" y="3394234"/>
            <a:ext cx="2852331" cy="5997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Ерік, әдеттер, күнделікті сезімдер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1042455" y="3489201"/>
            <a:ext cx="2852331" cy="8247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Жоғарғы санасыз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1042455" y="4420540"/>
            <a:ext cx="2852331" cy="5997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Шығармашылық пен интуицияның көзі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10735301" y="4934942"/>
            <a:ext cx="2852331" cy="4123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Саналы «Мен»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10735301" y="5453927"/>
            <a:ext cx="2852331" cy="5997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Өзіндік бақылау мен ерік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2322006" y="5688428"/>
            <a:ext cx="2852331" cy="8247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Трансперсоналдық Жоғары Я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2322006" y="6619768"/>
            <a:ext cx="2852331" cy="59978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Рухани бірлік және үйлесім</a:t>
            </a:r>
            <a:endParaRPr lang="en-US" sz="1050" dirty="0"/>
          </a:p>
        </p:txBody>
      </p:sp>
      <p:sp>
        <p:nvSpPr>
          <p:cNvPr id="14" name="Text 11"/>
          <p:cNvSpPr/>
          <p:nvPr/>
        </p:nvSpPr>
        <p:spPr>
          <a:xfrm>
            <a:off x="650796" y="7476292"/>
            <a:ext cx="13328809" cy="8926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Психосинтез тұлғаны бірнеше деңгейде қарастырады: физикалық, эмоционалдық, интеллектуалдық және рухани. "Жоғарғы Я" (Transpersonal Self) – бұл тұлғаның рухани орталығы, оның үйлесімді дамуының негізі. Психосинтез тұлғаның ішкі диалогы мен әртүрлі аспектілерін интеграциялауға баса назар аударады.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0859"/>
            <a:ext cx="13042821" cy="15592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Кеңес беру жолдары: логотерапия мен психосинтезді біріктіру</a:t>
            </a:r>
            <a:endParaRPr lang="en-US" sz="4900" dirty="0"/>
          </a:p>
        </p:txBody>
      </p:sp>
      <p:sp>
        <p:nvSpPr>
          <p:cNvPr id="3" name="Shape 1"/>
          <p:cNvSpPr/>
          <p:nvPr/>
        </p:nvSpPr>
        <p:spPr>
          <a:xfrm>
            <a:off x="793790" y="3513892"/>
            <a:ext cx="4196358" cy="3554730"/>
          </a:xfrm>
          <a:prstGeom prst="roundRect">
            <a:avLst>
              <a:gd name="adj" fmla="val 4116"/>
            </a:avLst>
          </a:prstGeom>
          <a:solidFill>
            <a:srgbClr val="FDFAF7"/>
          </a:solidFill>
        </p:spPr>
      </p:sp>
      <p:sp>
        <p:nvSpPr>
          <p:cNvPr id="4" name="Shape 2"/>
          <p:cNvSpPr/>
          <p:nvPr/>
        </p:nvSpPr>
        <p:spPr>
          <a:xfrm>
            <a:off x="793790" y="3483412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6237C8"/>
          </a:solidFill>
        </p:spPr>
      </p:sp>
      <p:sp>
        <p:nvSpPr>
          <p:cNvPr id="5" name="Shape 3"/>
          <p:cNvSpPr/>
          <p:nvPr/>
        </p:nvSpPr>
        <p:spPr>
          <a:xfrm>
            <a:off x="2551688" y="3173730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6237C8"/>
          </a:solidFill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55761" y="3343870"/>
            <a:ext cx="272177" cy="34016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51084" y="4080867"/>
            <a:ext cx="3681770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Мағынаны іздеуді қолдау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1051084" y="4996815"/>
            <a:ext cx="368177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Клиенттің өмірдегі мағынаны, құндылықтарды табу процесіне логотерапия принциптері арқылы қолдау көрсету.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3513892"/>
            <a:ext cx="4196358" cy="3554730"/>
          </a:xfrm>
          <a:prstGeom prst="roundRect">
            <a:avLst>
              <a:gd name="adj" fmla="val 4116"/>
            </a:avLst>
          </a:prstGeom>
          <a:solidFill>
            <a:srgbClr val="FDFAF7"/>
          </a:solidFill>
        </p:spPr>
      </p:sp>
      <p:sp>
        <p:nvSpPr>
          <p:cNvPr id="10" name="Shape 7"/>
          <p:cNvSpPr/>
          <p:nvPr/>
        </p:nvSpPr>
        <p:spPr>
          <a:xfrm>
            <a:off x="5216962" y="3483412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6237C8"/>
          </a:solidFill>
        </p:spPr>
      </p:sp>
      <p:sp>
        <p:nvSpPr>
          <p:cNvPr id="11" name="Shape 8"/>
          <p:cNvSpPr/>
          <p:nvPr/>
        </p:nvSpPr>
        <p:spPr>
          <a:xfrm>
            <a:off x="6974860" y="3173730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6237C8"/>
          </a:solidFill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933" y="3343870"/>
            <a:ext cx="272177" cy="340162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74256" y="4080867"/>
            <a:ext cx="3681770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Тұлғаның интеграциясы</a:t>
            </a:r>
            <a:endParaRPr lang="en-US" sz="2450" dirty="0"/>
          </a:p>
        </p:txBody>
      </p:sp>
      <p:sp>
        <p:nvSpPr>
          <p:cNvPr id="14" name="Text 10"/>
          <p:cNvSpPr/>
          <p:nvPr/>
        </p:nvSpPr>
        <p:spPr>
          <a:xfrm>
            <a:off x="5474256" y="4996815"/>
            <a:ext cx="368177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Психосинтез әдістерін қолданып, тұлғаның әртүрлі деңгейлерін (саналы, бейсаналық, рухани) тану және оларды үйлестіру.</a:t>
            </a:r>
            <a:endParaRPr lang="en-US" sz="1750" dirty="0"/>
          </a:p>
        </p:txBody>
      </p:sp>
      <p:sp>
        <p:nvSpPr>
          <p:cNvPr id="15" name="Shape 11"/>
          <p:cNvSpPr/>
          <p:nvPr/>
        </p:nvSpPr>
        <p:spPr>
          <a:xfrm>
            <a:off x="9640133" y="3513892"/>
            <a:ext cx="4196358" cy="3554730"/>
          </a:xfrm>
          <a:prstGeom prst="roundRect">
            <a:avLst>
              <a:gd name="adj" fmla="val 4116"/>
            </a:avLst>
          </a:prstGeom>
          <a:solidFill>
            <a:srgbClr val="FDFAF7"/>
          </a:solidFill>
        </p:spPr>
      </p:sp>
      <p:sp>
        <p:nvSpPr>
          <p:cNvPr id="16" name="Shape 12"/>
          <p:cNvSpPr/>
          <p:nvPr/>
        </p:nvSpPr>
        <p:spPr>
          <a:xfrm>
            <a:off x="9640133" y="3483412"/>
            <a:ext cx="4196358" cy="121920"/>
          </a:xfrm>
          <a:prstGeom prst="roundRect">
            <a:avLst>
              <a:gd name="adj" fmla="val 78139"/>
            </a:avLst>
          </a:prstGeom>
          <a:solidFill>
            <a:srgbClr val="6237C8"/>
          </a:solidFill>
        </p:spPr>
      </p:sp>
      <p:sp>
        <p:nvSpPr>
          <p:cNvPr id="17" name="Shape 13"/>
          <p:cNvSpPr/>
          <p:nvPr/>
        </p:nvSpPr>
        <p:spPr>
          <a:xfrm>
            <a:off x="11398032" y="3173730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6237C8"/>
          </a:solidFill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105" y="3343870"/>
            <a:ext cx="272177" cy="340162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897427" y="4080867"/>
            <a:ext cx="3681770" cy="7798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Рухани ресурстарды пайдалану</a:t>
            </a:r>
            <a:endParaRPr lang="en-US" sz="2450" dirty="0"/>
          </a:p>
        </p:txBody>
      </p:sp>
      <p:sp>
        <p:nvSpPr>
          <p:cNvPr id="20" name="Text 15"/>
          <p:cNvSpPr/>
          <p:nvPr/>
        </p:nvSpPr>
        <p:spPr>
          <a:xfrm>
            <a:off x="9897427" y="4996815"/>
            <a:ext cx="368177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Психологиялық қиындықтарды шешуде клиенттің ішкі рухани ресурстарын және өмірлік мағынасын пайдалану.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6237C8">
              <a:alpha val="80000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1241465" y="3328154"/>
            <a:ext cx="12147471" cy="7796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Мағынаны табу – емделудің бастауы</a:t>
            </a:r>
            <a:endParaRPr lang="en-US" sz="4900" dirty="0"/>
          </a:p>
        </p:txBody>
      </p:sp>
      <p:sp>
        <p:nvSpPr>
          <p:cNvPr id="5" name="Text 2"/>
          <p:cNvSpPr/>
          <p:nvPr/>
        </p:nvSpPr>
        <p:spPr>
          <a:xfrm>
            <a:off x="793790" y="4447937"/>
            <a:ext cx="13042821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Inter" panose="02000503000000020004" pitchFamily="34" charset="0"/>
                <a:ea typeface="Inter" panose="02000503000000020004" pitchFamily="34" charset="-122"/>
                <a:cs typeface="Inter" panose="02000503000000020004" pitchFamily="34" charset="-120"/>
              </a:rPr>
              <a:t>Терапевтік диалогтың маңызы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3808</Words>
  <Application>WPS Presentation</Application>
  <PresentationFormat>On-screen Show (16:9)</PresentationFormat>
  <Paragraphs>120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6" baseType="lpstr">
      <vt:lpstr>Arial</vt:lpstr>
      <vt:lpstr>SimSun</vt:lpstr>
      <vt:lpstr>Wingdings</vt:lpstr>
      <vt:lpstr>Petrona Bold</vt:lpstr>
      <vt:lpstr>AMGDT</vt:lpstr>
      <vt:lpstr>Petrona Bold</vt:lpstr>
      <vt:lpstr>Petrona Bold</vt:lpstr>
      <vt:lpstr>Inter</vt:lpstr>
      <vt:lpstr>Inter</vt:lpstr>
      <vt:lpstr>Inter</vt:lpstr>
      <vt:lpstr>Calibri</vt:lpstr>
      <vt:lpstr>Microsoft YaHei</vt:lpstr>
      <vt:lpstr>Arial Unicode MS</vt:lpstr>
      <vt:lpstr>MingLiU-ExtB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2</cp:revision>
  <dcterms:created xsi:type="dcterms:W3CDTF">2025-09-02T08:04:00Z</dcterms:created>
  <dcterms:modified xsi:type="dcterms:W3CDTF">2025-09-02T08:16:05Z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8A39AF40DBB447819DF4B21D7190A62C_12</vt:lpwstr>
  </property>
  <property fmtid="{D5CDD505-2E9C-101B-9397-08002B2CF9AE}" pid="3" name="KSOProductBuildVer">
    <vt:lpwstr>1049-12.2.0.21931</vt:lpwstr>
  </property>
</Properties>
</file>